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96" r:id="rId4"/>
    <p:sldId id="298" r:id="rId5"/>
    <p:sldId id="297" r:id="rId6"/>
    <p:sldId id="300" r:id="rId7"/>
    <p:sldId id="302" r:id="rId8"/>
    <p:sldId id="305" r:id="rId9"/>
    <p:sldId id="303" r:id="rId10"/>
    <p:sldId id="304" r:id="rId11"/>
    <p:sldId id="307" r:id="rId12"/>
    <p:sldId id="306" r:id="rId13"/>
    <p:sldId id="312" r:id="rId14"/>
    <p:sldId id="309" r:id="rId15"/>
    <p:sldId id="308" r:id="rId16"/>
    <p:sldId id="310" r:id="rId17"/>
    <p:sldId id="311" r:id="rId18"/>
    <p:sldId id="295" r:id="rId19"/>
    <p:sldId id="294" r:id="rId20"/>
    <p:sldId id="288" r:id="rId21"/>
    <p:sldId id="313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447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пользователей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ЖКХ – физических лиц </a:t>
            </a:r>
            <a:r>
              <a:rPr lang="ru-RU" sz="1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чел.)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'Лист2 (2)'!$C$1</c:f>
              <c:strCache>
                <c:ptCount val="1"/>
                <c:pt idx="0">
                  <c:v>Количество пользователей физических лиц ГИС ЖКХ (тыс. чел.) 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79000">
                  <a:srgbClr val="FF0300">
                    <a:lumMod val="62000"/>
                    <a:lumOff val="38000"/>
                  </a:srgbClr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morning" dir="t"/>
            </a:scene3d>
            <a:sp3d>
              <a:bevelT w="19050" h="19050"/>
              <a:bevelB w="19050" h="19050"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31000">
                    <a:schemeClr val="accent5">
                      <a:lumMod val="60000"/>
                      <a:lumOff val="40000"/>
                    </a:schemeClr>
                  </a:gs>
                  <a:gs pos="7100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morning" dir="t"/>
              </a:scene3d>
              <a:sp3d>
                <a:bevelT w="19050" h="19050"/>
                <a:bevelB w="19050" h="19050"/>
              </a:sp3d>
            </c:spPr>
            <c:extLst>
              <c:ext xmlns:c16="http://schemas.microsoft.com/office/drawing/2014/chart" uri="{C3380CC4-5D6E-409C-BE32-E72D297353CC}">
                <c16:uniqueId val="{00000001-D2E6-4A8C-8AB5-5D5AF200F668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60000">
                    <a:schemeClr val="accent3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  <a:gs pos="31000">
                    <a:schemeClr val="accent6">
                      <a:lumMod val="40000"/>
                      <a:lumOff val="60000"/>
                    </a:schemeClr>
                  </a:gs>
                  <a:gs pos="79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morning" dir="t"/>
              </a:scene3d>
              <a:sp3d>
                <a:bevelT w="19050" h="19050"/>
                <a:bevelB w="19050" h="19050"/>
              </a:sp3d>
            </c:spPr>
            <c:extLst>
              <c:ext xmlns:c16="http://schemas.microsoft.com/office/drawing/2014/chart" uri="{C3380CC4-5D6E-409C-BE32-E72D297353CC}">
                <c16:uniqueId val="{00000003-D2E6-4A8C-8AB5-5D5AF200F668}"/>
              </c:ext>
            </c:extLst>
          </c:dPt>
          <c:dLbls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75000"/>
                    </a:schemeClr>
                  </a:gs>
                  <a:gs pos="61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92000">
                    <a:srgbClr val="0087E6">
                      <a:alpha val="66000"/>
                    </a:srgbClr>
                  </a:gs>
                  <a:gs pos="100000">
                    <a:srgbClr val="005CBF">
                      <a:alpha val="46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'Лист2 (2)'!$D$2:$D$15</c:f>
              <c:strCache>
                <c:ptCount val="14"/>
                <c:pt idx="0">
                  <c:v>Московская область</c:v>
                </c:pt>
                <c:pt idx="1">
                  <c:v>Город Москва </c:v>
                </c:pt>
                <c:pt idx="2">
                  <c:v>Свердловская область</c:v>
                </c:pt>
                <c:pt idx="3">
                  <c:v>Челябинская область</c:v>
                </c:pt>
                <c:pt idx="4">
                  <c:v>Самарская область</c:v>
                </c:pt>
                <c:pt idx="5">
                  <c:v>Краснодарский край</c:v>
                </c:pt>
                <c:pt idx="6">
                  <c:v> Севастополь</c:v>
                </c:pt>
                <c:pt idx="7">
                  <c:v>Нижегородская область</c:v>
                </c:pt>
                <c:pt idx="8">
                  <c:v>Республика Башкортостан</c:v>
                </c:pt>
                <c:pt idx="9">
                  <c:v>Новосибирская область</c:v>
                </c:pt>
                <c:pt idx="10">
                  <c:v>Ростовская область</c:v>
                </c:pt>
                <c:pt idx="11">
                  <c:v>Город Санкт-Петербург </c:v>
                </c:pt>
                <c:pt idx="12">
                  <c:v>Республика Татарстан </c:v>
                </c:pt>
                <c:pt idx="13">
                  <c:v>Красноярский край</c:v>
                </c:pt>
              </c:strCache>
            </c:strRef>
          </c:cat>
          <c:val>
            <c:numRef>
              <c:f>'Лист2 (2)'!$C$2:$C$15</c:f>
              <c:numCache>
                <c:formatCode>_-* #,##0\ _₽_-;\-* #,##0\ _₽_-;_-* "-"??\ _₽_-;_-@_-</c:formatCode>
                <c:ptCount val="14"/>
                <c:pt idx="0">
                  <c:v>264.61700000000002</c:v>
                </c:pt>
                <c:pt idx="1">
                  <c:v>191.48</c:v>
                </c:pt>
                <c:pt idx="2">
                  <c:v>160.65799999999999</c:v>
                </c:pt>
                <c:pt idx="3">
                  <c:v>147.20400000000001</c:v>
                </c:pt>
                <c:pt idx="4">
                  <c:v>121.04</c:v>
                </c:pt>
                <c:pt idx="5">
                  <c:v>119.93600000000001</c:v>
                </c:pt>
                <c:pt idx="6">
                  <c:v>117.572</c:v>
                </c:pt>
                <c:pt idx="7">
                  <c:v>114.202</c:v>
                </c:pt>
                <c:pt idx="8">
                  <c:v>112.164</c:v>
                </c:pt>
                <c:pt idx="9">
                  <c:v>106.345</c:v>
                </c:pt>
                <c:pt idx="10">
                  <c:v>101.32299999999999</c:v>
                </c:pt>
                <c:pt idx="11">
                  <c:v>100.797</c:v>
                </c:pt>
                <c:pt idx="12">
                  <c:v>89.26</c:v>
                </c:pt>
                <c:pt idx="13">
                  <c:v>87.72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E6-4A8C-8AB5-5D5AF200F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9141888"/>
        <c:axId val="150513344"/>
      </c:barChart>
      <c:catAx>
        <c:axId val="15914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513344"/>
        <c:crosses val="autoZero"/>
        <c:auto val="1"/>
        <c:lblAlgn val="ctr"/>
        <c:lblOffset val="100"/>
        <c:noMultiLvlLbl val="0"/>
      </c:catAx>
      <c:valAx>
        <c:axId val="15051334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crossAx val="1591418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</a:rPr>
              <a:t>Количество вновь зарегистрированных физических лиц в ГИС ЖКХ на 23.11.2021, чел.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Количество вновь зарегестрированных пользователей - физических лиц в ГИС ЖКХ на 23.11.2021, чел.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31000">
                  <a:schemeClr val="accent4">
                    <a:lumMod val="40000"/>
                    <a:lumOff val="60000"/>
                  </a:schemeClr>
                </a:gs>
                <a:gs pos="78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25400" h="25400"/>
              <a:bevelB w="25400" h="25400"/>
            </a:sp3d>
          </c:spPr>
          <c:invertIfNegative val="0"/>
          <c:dLbls>
            <c:dLbl>
              <c:idx val="1"/>
              <c:spPr>
                <a:gradFill>
                  <a:gsLst>
                    <a:gs pos="0">
                      <a:srgbClr val="03D4A8"/>
                    </a:gs>
                    <a:gs pos="25000">
                      <a:srgbClr val="21D6E0">
                        <a:alpha val="69000"/>
                      </a:srgbClr>
                    </a:gs>
                    <a:gs pos="75000">
                      <a:srgbClr val="0087E6">
                        <a:alpha val="60000"/>
                      </a:srgbClr>
                    </a:gs>
                    <a:gs pos="100000">
                      <a:srgbClr val="005CBF">
                        <a:alpha val="32000"/>
                      </a:srgbClr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>
                  <a:bevelT w="50800" h="50800"/>
                  <a:bevelB w="50800" h="50800"/>
                </a:sp3d>
              </c:spPr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E66-47DE-ACE5-434613B1A40C}"/>
                </c:ext>
              </c:extLst>
            </c:dLbl>
            <c:spPr>
              <a:gradFill>
                <a:gsLst>
                  <a:gs pos="0">
                    <a:srgbClr val="03D4A8"/>
                  </a:gs>
                  <a:gs pos="25000">
                    <a:srgbClr val="21D6E0">
                      <a:alpha val="69000"/>
                    </a:srgbClr>
                  </a:gs>
                  <a:gs pos="75000">
                    <a:srgbClr val="0087E6">
                      <a:alpha val="60000"/>
                    </a:srgbClr>
                  </a:gs>
                  <a:gs pos="100000">
                    <a:srgbClr val="005CBF">
                      <a:alpha val="32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Лист1!$C$4:$C$21</c:f>
              <c:numCache>
                <c:formatCode>#,##0</c:formatCode>
                <c:ptCount val="18"/>
                <c:pt idx="0">
                  <c:v>109</c:v>
                </c:pt>
                <c:pt idx="1">
                  <c:v>410</c:v>
                </c:pt>
                <c:pt idx="2">
                  <c:v>113</c:v>
                </c:pt>
                <c:pt idx="3">
                  <c:v>128</c:v>
                </c:pt>
                <c:pt idx="4">
                  <c:v>213</c:v>
                </c:pt>
                <c:pt idx="5">
                  <c:v>164</c:v>
                </c:pt>
                <c:pt idx="6">
                  <c:v>102</c:v>
                </c:pt>
                <c:pt idx="7">
                  <c:v>79</c:v>
                </c:pt>
                <c:pt idx="8">
                  <c:v>121</c:v>
                </c:pt>
                <c:pt idx="9">
                  <c:v>131</c:v>
                </c:pt>
                <c:pt idx="10">
                  <c:v>109</c:v>
                </c:pt>
                <c:pt idx="11">
                  <c:v>284</c:v>
                </c:pt>
                <c:pt idx="12">
                  <c:v>107</c:v>
                </c:pt>
                <c:pt idx="13">
                  <c:v>160</c:v>
                </c:pt>
                <c:pt idx="14">
                  <c:v>134</c:v>
                </c:pt>
                <c:pt idx="15">
                  <c:v>103</c:v>
                </c:pt>
                <c:pt idx="16">
                  <c:v>117</c:v>
                </c:pt>
                <c:pt idx="17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6-47DE-ACE5-434613B1A40C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на 30.11.2021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Лист1!$D$4:$D$22</c:f>
            </c:numRef>
          </c:val>
          <c:extLst>
            <c:ext xmlns:c16="http://schemas.microsoft.com/office/drawing/2014/chart" uri="{C3380CC4-5D6E-409C-BE32-E72D297353CC}">
              <c16:uniqueId val="{00000002-EE66-47DE-ACE5-434613B1A40C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на 07.12.2021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Лист1!$E$4:$E$22</c:f>
            </c:numRef>
          </c:val>
          <c:extLst>
            <c:ext xmlns:c16="http://schemas.microsoft.com/office/drawing/2014/chart" uri="{C3380CC4-5D6E-409C-BE32-E72D297353CC}">
              <c16:uniqueId val="{00000003-EE66-47DE-ACE5-434613B1A40C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на 14.12.2021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Лист1!$F$4:$F$22</c:f>
            </c:numRef>
          </c:val>
          <c:extLst>
            <c:ext xmlns:c16="http://schemas.microsoft.com/office/drawing/2014/chart" uri="{C3380CC4-5D6E-409C-BE32-E72D297353CC}">
              <c16:uniqueId val="{00000004-EE66-47DE-ACE5-434613B1A40C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на 21.12.2021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Лист1!$G$4:$G$22</c:f>
            </c:numRef>
          </c:val>
          <c:extLst>
            <c:ext xmlns:c16="http://schemas.microsoft.com/office/drawing/2014/chart" uri="{C3380CC4-5D6E-409C-BE32-E72D297353CC}">
              <c16:uniqueId val="{00000005-EE66-47DE-ACE5-434613B1A40C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на 28.12.2021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Лист1!$H$4:$H$22</c:f>
            </c:numRef>
          </c:val>
          <c:extLst>
            <c:ext xmlns:c16="http://schemas.microsoft.com/office/drawing/2014/chart" uri="{C3380CC4-5D6E-409C-BE32-E72D297353CC}">
              <c16:uniqueId val="{00000006-EE66-47DE-ACE5-434613B1A40C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Лист1!$I$4:$I$22</c:f>
            </c:numRef>
          </c:val>
          <c:extLst>
            <c:ext xmlns:c16="http://schemas.microsoft.com/office/drawing/2014/chart" uri="{C3380CC4-5D6E-409C-BE32-E72D297353CC}">
              <c16:uniqueId val="{00000007-EE66-47DE-ACE5-434613B1A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68576"/>
        <c:axId val="8213568"/>
      </c:barChart>
      <c:catAx>
        <c:axId val="15816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13568"/>
        <c:crosses val="autoZero"/>
        <c:auto val="1"/>
        <c:lblAlgn val="ctr"/>
        <c:lblOffset val="100"/>
        <c:noMultiLvlLbl val="0"/>
      </c:catAx>
      <c:valAx>
        <c:axId val="82135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816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</a:rPr>
              <a:t>Количество вновь зарегистрированных физических лиц в ГИС ЖКХ на 23.11.2021, %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Лист1!$K$3</c:f>
              <c:strCache>
                <c:ptCount val="1"/>
                <c:pt idx="0">
                  <c:v>Количество вновь зарегестрированных пользователей - физических лиц в ГИС ЖКХ на 23.11.2021, %</c:v>
                </c:pt>
              </c:strCache>
            </c:strRef>
          </c:tx>
          <c:spPr>
            <a:gradFill>
              <a:gsLst>
                <a:gs pos="0">
                  <a:srgbClr val="FFF200">
                    <a:alpha val="74000"/>
                  </a:srgbClr>
                </a:gs>
                <a:gs pos="23000">
                  <a:srgbClr val="FF7A00">
                    <a:alpha val="46000"/>
                  </a:srgbClr>
                </a:gs>
                <a:gs pos="60000">
                  <a:srgbClr val="FF0300">
                    <a:alpha val="51000"/>
                  </a:srgbClr>
                </a:gs>
                <a:gs pos="100000">
                  <a:srgbClr val="4D0808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25400" h="25400"/>
              <a:bevelB w="25400" h="25400"/>
            </a:sp3d>
          </c:spPr>
          <c:invertIfNegative val="0"/>
          <c:dLbls>
            <c:spPr>
              <a:gradFill>
                <a:gsLst>
                  <a:gs pos="0">
                    <a:srgbClr val="03D4A8">
                      <a:alpha val="34000"/>
                    </a:srgbClr>
                  </a:gs>
                  <a:gs pos="25000">
                    <a:srgbClr val="21D6E0">
                      <a:alpha val="36000"/>
                    </a:srgbClr>
                  </a:gs>
                  <a:gs pos="75000">
                    <a:srgbClr val="0087E6">
                      <a:alpha val="25000"/>
                    </a:srgbClr>
                  </a:gs>
                  <a:gs pos="100000">
                    <a:srgbClr val="005CBF">
                      <a:alpha val="31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Лист1!$K$4:$K$21</c:f>
              <c:numCache>
                <c:formatCode>#,##0.00</c:formatCode>
                <c:ptCount val="18"/>
                <c:pt idx="0">
                  <c:v>6.9445329323768151E-2</c:v>
                </c:pt>
                <c:pt idx="1">
                  <c:v>0.19976612746053402</c:v>
                </c:pt>
                <c:pt idx="2">
                  <c:v>2.1585606030216028E-2</c:v>
                </c:pt>
                <c:pt idx="3">
                  <c:v>2.4526946107784432E-2</c:v>
                </c:pt>
                <c:pt idx="4">
                  <c:v>6.4243703815412459E-2</c:v>
                </c:pt>
                <c:pt idx="5">
                  <c:v>8.4131039223532073E-2</c:v>
                </c:pt>
                <c:pt idx="6">
                  <c:v>2.8682220678756316E-2</c:v>
                </c:pt>
                <c:pt idx="7">
                  <c:v>1.9133610730322655E-2</c:v>
                </c:pt>
                <c:pt idx="8">
                  <c:v>0.27281130926882058</c:v>
                </c:pt>
                <c:pt idx="9">
                  <c:v>0.16601191230515777</c:v>
                </c:pt>
                <c:pt idx="10">
                  <c:v>3.1410112327172342E-2</c:v>
                </c:pt>
                <c:pt idx="11">
                  <c:v>5.2756430618792059E-2</c:v>
                </c:pt>
                <c:pt idx="12">
                  <c:v>8.510232162314782E-2</c:v>
                </c:pt>
                <c:pt idx="13">
                  <c:v>0.11215870456696224</c:v>
                </c:pt>
                <c:pt idx="14">
                  <c:v>2.3099465609377694E-2</c:v>
                </c:pt>
                <c:pt idx="15">
                  <c:v>4.4899151275266669E-2</c:v>
                </c:pt>
                <c:pt idx="16">
                  <c:v>3.0438232501268259E-2</c:v>
                </c:pt>
                <c:pt idx="17">
                  <c:v>4.9312704185415772E-2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7-45D2-A1D9-65872316E103}"/>
            </c:ext>
          </c:extLst>
        </c:ser>
        <c:ser>
          <c:idx val="1"/>
          <c:order val="1"/>
          <c:tx>
            <c:strRef>
              <c:f>Лист1!$D$1:$D$2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Лист1!$D$3:$D$22</c:f>
            </c:numRef>
          </c:val>
          <c:extLst>
            <c:ext xmlns:c16="http://schemas.microsoft.com/office/drawing/2014/chart" uri="{C3380CC4-5D6E-409C-BE32-E72D297353CC}">
              <c16:uniqueId val="{00000001-D1E7-45D2-A1D9-65872316E103}"/>
            </c:ext>
          </c:extLst>
        </c:ser>
        <c:ser>
          <c:idx val="2"/>
          <c:order val="2"/>
          <c:tx>
            <c:strRef>
              <c:f>Лист1!$E$1:$E$2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Лист1!$E$3:$E$22</c:f>
            </c:numRef>
          </c:val>
          <c:extLst>
            <c:ext xmlns:c16="http://schemas.microsoft.com/office/drawing/2014/chart" uri="{C3380CC4-5D6E-409C-BE32-E72D297353CC}">
              <c16:uniqueId val="{00000002-D1E7-45D2-A1D9-65872316E103}"/>
            </c:ext>
          </c:extLst>
        </c:ser>
        <c:ser>
          <c:idx val="3"/>
          <c:order val="3"/>
          <c:tx>
            <c:strRef>
              <c:f>Лист1!$F$1:$F$2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Лист1!$F$3:$F$22</c:f>
            </c:numRef>
          </c:val>
          <c:extLst>
            <c:ext xmlns:c16="http://schemas.microsoft.com/office/drawing/2014/chart" uri="{C3380CC4-5D6E-409C-BE32-E72D297353CC}">
              <c16:uniqueId val="{00000003-D1E7-45D2-A1D9-65872316E103}"/>
            </c:ext>
          </c:extLst>
        </c:ser>
        <c:ser>
          <c:idx val="4"/>
          <c:order val="4"/>
          <c:tx>
            <c:strRef>
              <c:f>Лист1!$G$1:$G$2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Лист1!$G$3:$G$22</c:f>
            </c:numRef>
          </c:val>
          <c:extLst>
            <c:ext xmlns:c16="http://schemas.microsoft.com/office/drawing/2014/chart" uri="{C3380CC4-5D6E-409C-BE32-E72D297353CC}">
              <c16:uniqueId val="{00000004-D1E7-45D2-A1D9-65872316E103}"/>
            </c:ext>
          </c:extLst>
        </c:ser>
        <c:ser>
          <c:idx val="5"/>
          <c:order val="5"/>
          <c:tx>
            <c:strRef>
              <c:f>Лист1!$H$1:$H$2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Лист1!$H$3:$H$22</c:f>
            </c:numRef>
          </c:val>
          <c:extLst>
            <c:ext xmlns:c16="http://schemas.microsoft.com/office/drawing/2014/chart" uri="{C3380CC4-5D6E-409C-BE32-E72D297353CC}">
              <c16:uniqueId val="{00000005-D1E7-45D2-A1D9-65872316E103}"/>
            </c:ext>
          </c:extLst>
        </c:ser>
        <c:ser>
          <c:idx val="6"/>
          <c:order val="6"/>
          <c:tx>
            <c:strRef>
              <c:f>Лист1!$I$1:$I$2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Лист1!$I$3:$I$22</c:f>
            </c:numRef>
          </c:val>
          <c:extLst>
            <c:ext xmlns:c16="http://schemas.microsoft.com/office/drawing/2014/chart" uri="{C3380CC4-5D6E-409C-BE32-E72D297353CC}">
              <c16:uniqueId val="{00000006-D1E7-45D2-A1D9-65872316E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45472"/>
        <c:axId val="7525440"/>
      </c:barChart>
      <c:catAx>
        <c:axId val="1591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525440"/>
        <c:crosses val="autoZero"/>
        <c:auto val="1"/>
        <c:lblAlgn val="ctr"/>
        <c:lblOffset val="100"/>
        <c:noMultiLvlLbl val="0"/>
      </c:catAx>
      <c:valAx>
        <c:axId val="7525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914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2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1C9F-D70C-4724-817F-C15D2255C11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m.gosuslugi.ru/#!/ma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6120680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b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ГОСУДАРСТВЕННАЯ ЖИЛИЩНАЯ ИНСПЕКЦИЯ </a:t>
            </a:r>
            <a:b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САНКТ-ПЕТЕРБУРГА</a:t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b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br>
              <a:rPr lang="ru-RU" sz="2700" b="1" dirty="0">
                <a:latin typeface="Times New Roman"/>
                <a:ea typeface="Times New Roman"/>
              </a:rPr>
            </a:br>
            <a: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  <a:t>Об организации администрациями районов Санкт-Петербурга регистрации в ГИС ЖКХ </a:t>
            </a:r>
            <a:b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  <a:t>физических лиц</a:t>
            </a:r>
            <a:endParaRPr lang="ru-RU" sz="37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21" y="585282"/>
            <a:ext cx="784087" cy="971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93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18520" r="45265" b="8843"/>
          <a:stretch/>
        </p:blipFill>
        <p:spPr bwMode="auto">
          <a:xfrm>
            <a:off x="2483768" y="332655"/>
            <a:ext cx="4571328" cy="64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6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18520" r="45605" b="9286"/>
          <a:stretch/>
        </p:blipFill>
        <p:spPr bwMode="auto">
          <a:xfrm>
            <a:off x="2572511" y="206496"/>
            <a:ext cx="4527741" cy="64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7442" r="46818" b="8209"/>
          <a:stretch/>
        </p:blipFill>
        <p:spPr bwMode="auto">
          <a:xfrm>
            <a:off x="2658984" y="188640"/>
            <a:ext cx="448484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F6E3F83-2457-4ABB-93E4-366C5D535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23520"/>
              </p:ext>
            </p:extLst>
          </p:nvPr>
        </p:nvGraphicFramePr>
        <p:xfrm>
          <a:off x="611560" y="188640"/>
          <a:ext cx="7848872" cy="6408712"/>
        </p:xfrm>
        <a:graphic>
          <a:graphicData uri="http://schemas.openxmlformats.org/drawingml/2006/table">
            <a:tbl>
              <a:tblPr/>
              <a:tblGrid>
                <a:gridCol w="502715">
                  <a:extLst>
                    <a:ext uri="{9D8B030D-6E8A-4147-A177-3AD203B41FA5}">
                      <a16:colId xmlns:a16="http://schemas.microsoft.com/office/drawing/2014/main" val="329276306"/>
                    </a:ext>
                  </a:extLst>
                </a:gridCol>
                <a:gridCol w="2773053">
                  <a:extLst>
                    <a:ext uri="{9D8B030D-6E8A-4147-A177-3AD203B41FA5}">
                      <a16:colId xmlns:a16="http://schemas.microsoft.com/office/drawing/2014/main" val="1699358538"/>
                    </a:ext>
                  </a:extLst>
                </a:gridCol>
                <a:gridCol w="1751402">
                  <a:extLst>
                    <a:ext uri="{9D8B030D-6E8A-4147-A177-3AD203B41FA5}">
                      <a16:colId xmlns:a16="http://schemas.microsoft.com/office/drawing/2014/main" val="4221668308"/>
                    </a:ext>
                  </a:extLst>
                </a:gridCol>
                <a:gridCol w="1864919">
                  <a:extLst>
                    <a:ext uri="{9D8B030D-6E8A-4147-A177-3AD203B41FA5}">
                      <a16:colId xmlns:a16="http://schemas.microsoft.com/office/drawing/2014/main" val="934373667"/>
                    </a:ext>
                  </a:extLst>
                </a:gridCol>
                <a:gridCol w="956783">
                  <a:extLst>
                    <a:ext uri="{9D8B030D-6E8A-4147-A177-3AD203B41FA5}">
                      <a16:colId xmlns:a16="http://schemas.microsoft.com/office/drawing/2014/main" val="1381753083"/>
                    </a:ext>
                  </a:extLst>
                </a:gridCol>
              </a:tblGrid>
              <a:tr h="666775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пользователей ГИС ЖКХ - физических лиц </a:t>
                      </a:r>
                      <a:b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по состоянию на 10.11.2021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50619"/>
                  </a:ext>
                </a:extLst>
              </a:tr>
              <a:tr h="948379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жителей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пользователей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8230809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7 708 000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264 617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33255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 Москва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12 655 000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191 480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080424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4 290 000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160 658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789497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3 443 000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147 204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08259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121 040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8678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119 936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58675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Севастополь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117 572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27462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3 177 000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114 202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60036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112 164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188181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2 786 000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106 345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7676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4 181 000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101 323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35836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 Санкт-Петербург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5 384 000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100 797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0565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Татарстан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3 894 000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89 260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16433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2 856 000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87 720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66560"/>
                  </a:ext>
                </a:extLst>
              </a:tr>
              <a:tr h="4539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РФ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146 171 000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4 308 126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35234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21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57295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пользователей – физических лиц, по данным Минстроя России по состоянию на 10.11.2021 г. –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100 797 человек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66315"/>
              </p:ext>
            </p:extLst>
          </p:nvPr>
        </p:nvGraphicFramePr>
        <p:xfrm>
          <a:off x="1187624" y="692696"/>
          <a:ext cx="6366842" cy="596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2" imgW="5676857" imgH="5762784" progId="Excel.Sheet.12">
                  <p:embed/>
                </p:oleObj>
              </mc:Choice>
              <mc:Fallback>
                <p:oleObj name="Лист" r:id="rId2" imgW="5676857" imgH="5762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7624" y="692696"/>
                        <a:ext cx="6366842" cy="5964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97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84192"/>
              </p:ext>
            </p:extLst>
          </p:nvPr>
        </p:nvGraphicFramePr>
        <p:xfrm>
          <a:off x="457200" y="188640"/>
          <a:ext cx="82296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40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77703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07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75531"/>
              </p:ext>
            </p:extLst>
          </p:nvPr>
        </p:nvGraphicFramePr>
        <p:xfrm>
          <a:off x="179513" y="188642"/>
          <a:ext cx="8712966" cy="63362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3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1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42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693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06876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принятии мер по устранению нарушений при размещении информации в ГИС ЖКХ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количество нарушений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выявленных нарушений к общему </a:t>
                      </a:r>
                      <a:b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количеству МКД и ЖД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района с учетом МКД и ЖД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МКД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размещены договоры управления </a:t>
                      </a:r>
                      <a:b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уставы ТСЖ/ЖСК</a:t>
                      </a:r>
                      <a:endParaRPr lang="ru-RU" sz="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размещения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размещены 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РСО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размещена информация о выборе способа формирования фонда КР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</a:t>
                      </a: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технических характеристиках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лицевых счетах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Оформлено протоколов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Вручено предписаний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Оформлено протоколов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Вручено предписаний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ГИС ЖКХ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 </a:t>
                      </a:r>
                      <a:endParaRPr lang="ru-RU" sz="8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способе управления не размещена в системе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управления не выбран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ТСЖ/ЖСК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ТСЖ/ЖСК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одного договора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одного договора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Адмиралтейский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Василеостровский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Кронштадтский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Курортный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Петроградский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Петродворцовый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Фрунзенский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1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94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6" y="152286"/>
            <a:ext cx="8567262" cy="6229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Минстроя России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29.02.2016 №74/114/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b="1" dirty="0"/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Информация, подлежащая размещению в системе лицами, осуществляющими поставки ресурсов, необходимых для предоставления коммунальных услуг в многоквартирные дома, жилые дома</a:t>
            </a: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46078"/>
              </p:ext>
            </p:extLst>
          </p:nvPr>
        </p:nvGraphicFramePr>
        <p:xfrm>
          <a:off x="522791" y="4265507"/>
          <a:ext cx="8136904" cy="20852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72390" marB="7239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предоставлении коммунальных услуг ненадлежащего качества, перерывах в предоставлении коммунальных услуг, приостановлении или ограничении предоставления коммунальных услуг:* </a:t>
                      </a:r>
                    </a:p>
                  </a:txBody>
                  <a:tcPr marL="17780" marR="17780" marT="72390" marB="723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сообщение собственникам и пользователям помещений в МКД и жилых домов о плановом (планируемом) перерыве в предоставлении коммунальных услуг 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сроков информирования собственников и пользователей помещений в МКД и жилых домов о перерыве в предоставлении коммунальных услуг, предусмотренных законодательством Российской Федерации </a:t>
                      </a:r>
                    </a:p>
                  </a:txBody>
                  <a:tcPr marL="17780" marR="17780" marT="72390" marB="72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34594"/>
              </p:ext>
            </p:extLst>
          </p:nvPr>
        </p:nvGraphicFramePr>
        <p:xfrm>
          <a:off x="522790" y="1340768"/>
          <a:ext cx="8136905" cy="289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375112" imgH="2274871" progId="Word.Document.12">
                  <p:embed/>
                </p:oleObj>
              </mc:Choice>
              <mc:Fallback>
                <p:oleObj name="Документ" r:id="rId2" imgW="6375112" imgH="2274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2790" y="1340768"/>
                        <a:ext cx="8136905" cy="289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7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ЖКХ — это современная и удобная платформа.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— сделать сферу жилищно-коммунального хозяйства для граждан более понятной и прозрачной, обеспечить простой доступ к широкому перечню данных.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ГИС ЖКХ — это единый ресурс, где собираются данные о состоянии ЖКХ со всей страны и всех участников рынка: через ГИС ЖКХ россияне могут взаимодействовать с управляющими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организациями, ТСЖ, органами власти различных уровней. Система доступна по ссылке: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gosuslugi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/#!/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just">
              <a:buNone/>
            </a:pPr>
            <a:r>
              <a:rPr lang="ru-RU" sz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Системы россияне могут: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посмотреть начисления за текущий и предыдущие периоды, а также внести плату за предоставленные жилищно-коммунальные услуги;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 проверить показания приборов учета;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работы по дому, проводимые управляющими организациями, а также их стоимость;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лицензии у управляющей организации;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график капитального ремонта дома;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тарифах на ЖКУ;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управлении домом, в совместных электронных голосованиях и обсуждение вопросов и проблем с соседями на форуме. 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обращения в органы власти;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уведомление о плановом отключении коммунальных ресурсов в своем многоквартирном доме и многое другое.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968" t="22281" r="11256" b="10521"/>
          <a:stretch/>
        </p:blipFill>
        <p:spPr>
          <a:xfrm>
            <a:off x="251520" y="260647"/>
            <a:ext cx="8784976" cy="64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1E0E5F-9F53-487D-87BF-3FB9C77427D5}"/>
              </a:ext>
            </a:extLst>
          </p:cNvPr>
          <p:cNvSpPr txBox="1"/>
          <p:nvPr/>
        </p:nvSpPr>
        <p:spPr>
          <a:xfrm>
            <a:off x="1763688" y="2708920"/>
            <a:ext cx="59766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8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ЖКХ — это современная и удобная платформа.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5"/>
            <a:ext cx="7931224" cy="42484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ГИС ЖКХ интегрирована с единым порталом государственных и муниципальных услуг (</a:t>
            </a:r>
            <a:r>
              <a:rPr lang="en-US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gosuslugi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поэтому отдельная регистрация в системе не требуется — зайти можно через подтвержденную учетную запись «Госуслуг». Для удобства пользования системой создано мобильное приложение для платформ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работ по развитию ГИС ЖКХ планируется интегрировать ГИС ЖКХ с другими региональными и муниципальными информационными системами, а также расширить взаимодействие с единым порталом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позволит оптимизировать процесс размещения информации в системе и исключить дублирование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0314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15633" r="29030" b="6198"/>
          <a:stretch/>
        </p:blipFill>
        <p:spPr bwMode="auto">
          <a:xfrm>
            <a:off x="323528" y="332656"/>
            <a:ext cx="8424937" cy="62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7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6352" r="29403" b="6202"/>
          <a:stretch/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7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31268" r="46618" b="21832"/>
          <a:stretch/>
        </p:blipFill>
        <p:spPr bwMode="auto">
          <a:xfrm>
            <a:off x="179512" y="116633"/>
            <a:ext cx="3888432" cy="32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31268" r="46753" b="22072"/>
          <a:stretch/>
        </p:blipFill>
        <p:spPr bwMode="auto">
          <a:xfrm>
            <a:off x="4787528" y="116632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1508" r="46618" b="21832"/>
          <a:stretch/>
        </p:blipFill>
        <p:spPr bwMode="auto">
          <a:xfrm>
            <a:off x="179512" y="3466629"/>
            <a:ext cx="3888432" cy="32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3192" r="46618" b="20869"/>
          <a:stretch/>
        </p:blipFill>
        <p:spPr bwMode="auto">
          <a:xfrm>
            <a:off x="4788024" y="3356993"/>
            <a:ext cx="37444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1748" r="46753" b="22073"/>
          <a:stretch/>
        </p:blipFill>
        <p:spPr bwMode="auto">
          <a:xfrm>
            <a:off x="467544" y="260648"/>
            <a:ext cx="3744416" cy="31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31027" r="46618" b="23035"/>
          <a:stretch/>
        </p:blipFill>
        <p:spPr bwMode="auto">
          <a:xfrm>
            <a:off x="4860032" y="266782"/>
            <a:ext cx="3906701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31027" r="46753" b="23515"/>
          <a:stretch/>
        </p:blipFill>
        <p:spPr bwMode="auto">
          <a:xfrm>
            <a:off x="467544" y="3361927"/>
            <a:ext cx="3744416" cy="30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1748" r="46618" b="21591"/>
          <a:stretch/>
        </p:blipFill>
        <p:spPr bwMode="auto">
          <a:xfrm>
            <a:off x="4860032" y="3361928"/>
            <a:ext cx="3888432" cy="31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93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9916" r="45497" b="9561"/>
          <a:stretch/>
        </p:blipFill>
        <p:spPr bwMode="auto">
          <a:xfrm>
            <a:off x="2195736" y="332656"/>
            <a:ext cx="4642663" cy="63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2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t="14431" r="45400" b="5477"/>
          <a:stretch/>
        </p:blipFill>
        <p:spPr bwMode="auto">
          <a:xfrm>
            <a:off x="2555776" y="188640"/>
            <a:ext cx="4248472" cy="64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7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1260</Words>
  <Application>Microsoft Office PowerPoint</Application>
  <PresentationFormat>Экран (4:3)</PresentationFormat>
  <Paragraphs>588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Лист</vt:lpstr>
      <vt:lpstr>Документ</vt:lpstr>
      <vt:lpstr> ГОСУДАРСТВЕННАЯ ЖИЛИЩНАЯ ИНСПЕКЦИЯ  САНКТ-ПЕТЕРБУРГА   Об организации администрациями районов Санкт-Петербурга регистрации в ГИС ЖКХ  физических лиц</vt:lpstr>
      <vt:lpstr>Государственная информационная система ЖКХ — это современная и удобная платформа.</vt:lpstr>
      <vt:lpstr>Государственная информационная система ЖКХ — это современная и удобная платформа.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Кострикин Алексей Александрович</dc:creator>
  <cp:lastModifiedBy>Юрий N</cp:lastModifiedBy>
  <cp:revision>146</cp:revision>
  <cp:lastPrinted>2021-11-30T16:20:51Z</cp:lastPrinted>
  <dcterms:created xsi:type="dcterms:W3CDTF">2021-03-30T08:23:22Z</dcterms:created>
  <dcterms:modified xsi:type="dcterms:W3CDTF">2021-12-01T04:47:29Z</dcterms:modified>
</cp:coreProperties>
</file>